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70" r:id="rId5"/>
    <p:sldId id="283" r:id="rId6"/>
    <p:sldId id="284" r:id="rId7"/>
    <p:sldId id="285" r:id="rId8"/>
    <p:sldId id="286" r:id="rId9"/>
    <p:sldId id="287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D252D"/>
    <a:srgbClr val="0070CE"/>
    <a:srgbClr val="1A80D3"/>
    <a:srgbClr val="66A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303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1DAD7-EE21-9D4E-A62E-234C93494296}" type="datetimeFigureOut">
              <a:rPr lang="en-AU" smtClean="0"/>
              <a:t>12/07/2019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52914-4A6F-5444-9C93-C9E9F0392F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72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09F2A-ACE7-3245-B035-04D0AB7EB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DDE87824-654B-DE42-B1BD-C13E3DCD4E9D}"/>
              </a:ext>
            </a:extLst>
          </p:cNvPr>
          <p:cNvSpPr/>
          <p:nvPr userDrawn="1"/>
        </p:nvSpPr>
        <p:spPr>
          <a:xfrm>
            <a:off x="5507149" y="405161"/>
            <a:ext cx="6194198" cy="6047678"/>
          </a:xfrm>
          <a:prstGeom prst="diamond">
            <a:avLst/>
          </a:prstGeom>
          <a:solidFill>
            <a:srgbClr val="1A8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178" y="1122363"/>
            <a:ext cx="3865069" cy="298128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178" y="4534828"/>
            <a:ext cx="3865069" cy="11997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29923D-7911-3B42-B761-36368A4A4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574" y="631051"/>
            <a:ext cx="2162577" cy="459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AB3A32-55F1-174B-B7C2-EF12ADF938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ature Text —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>
            <a:extLst>
              <a:ext uri="{FF2B5EF4-FFF2-40B4-BE49-F238E27FC236}">
                <a16:creationId xmlns:a16="http://schemas.microsoft.com/office/drawing/2014/main" id="{81F97968-7C1D-F74F-94F5-F47F704AB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327"/>
          <a:stretch/>
        </p:blipFill>
        <p:spPr>
          <a:xfrm>
            <a:off x="6617225" y="551543"/>
            <a:ext cx="5574776" cy="5777215"/>
          </a:xfrm>
          <a:prstGeom prst="rect">
            <a:avLst/>
          </a:prstGeom>
        </p:spPr>
      </p:pic>
      <p:pic>
        <p:nvPicPr>
          <p:cNvPr id="6" name="image mask">
            <a:extLst>
              <a:ext uri="{FF2B5EF4-FFF2-40B4-BE49-F238E27FC236}">
                <a16:creationId xmlns:a16="http://schemas.microsoft.com/office/drawing/2014/main" id="{F29FB2B4-9390-B347-BE8E-93462E9B4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ct device">
            <a:extLst>
              <a:ext uri="{FF2B5EF4-FFF2-40B4-BE49-F238E27FC236}">
                <a16:creationId xmlns:a16="http://schemas.microsoft.com/office/drawing/2014/main" id="{B8BE74BA-857D-AC4C-B978-1051BBDC13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3"/>
            <a:ext cx="4083424" cy="2864224"/>
          </a:xfrm>
        </p:spPr>
        <p:txBody>
          <a:bodyPr lIns="9000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18215"/>
            <a:ext cx="4083424" cy="586408"/>
          </a:xfrm>
        </p:spPr>
        <p:txBody>
          <a:bodyPr lIns="90000" tIns="0" rIns="0" bIns="0"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931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ature Text — e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4C63AFD7-34FF-AB49-B804-7163C1A1A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21"/>
          <a:stretch/>
        </p:blipFill>
        <p:spPr>
          <a:xfrm>
            <a:off x="5762171" y="558799"/>
            <a:ext cx="6429829" cy="5741007"/>
          </a:xfrm>
          <a:prstGeom prst="rect">
            <a:avLst/>
          </a:prstGeom>
        </p:spPr>
      </p:pic>
      <p:pic>
        <p:nvPicPr>
          <p:cNvPr id="6" name="image mask">
            <a:extLst>
              <a:ext uri="{FF2B5EF4-FFF2-40B4-BE49-F238E27FC236}">
                <a16:creationId xmlns:a16="http://schemas.microsoft.com/office/drawing/2014/main" id="{F29FB2B4-9390-B347-BE8E-93462E9B4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ct device">
            <a:extLst>
              <a:ext uri="{FF2B5EF4-FFF2-40B4-BE49-F238E27FC236}">
                <a16:creationId xmlns:a16="http://schemas.microsoft.com/office/drawing/2014/main" id="{B8BE74BA-857D-AC4C-B978-1051BBDC13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3"/>
            <a:ext cx="4083424" cy="2864224"/>
          </a:xfrm>
        </p:spPr>
        <p:txBody>
          <a:bodyPr lIns="9000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18215"/>
            <a:ext cx="4083424" cy="586408"/>
          </a:xfrm>
        </p:spPr>
        <p:txBody>
          <a:bodyPr lIns="90000" tIns="0" rIns="0" bIns="0"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518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ature Text — eCommerce - No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4C63AFD7-34FF-AB49-B804-7163C1A1A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21"/>
          <a:stretch/>
        </p:blipFill>
        <p:spPr>
          <a:xfrm>
            <a:off x="5762171" y="558799"/>
            <a:ext cx="6429829" cy="5741007"/>
          </a:xfrm>
          <a:prstGeom prst="rect">
            <a:avLst/>
          </a:prstGeom>
        </p:spPr>
      </p:pic>
      <p:pic>
        <p:nvPicPr>
          <p:cNvPr id="6" name="image mask">
            <a:extLst>
              <a:ext uri="{FF2B5EF4-FFF2-40B4-BE49-F238E27FC236}">
                <a16:creationId xmlns:a16="http://schemas.microsoft.com/office/drawing/2014/main" id="{F29FB2B4-9390-B347-BE8E-93462E9B4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3"/>
            <a:ext cx="4083424" cy="2864224"/>
          </a:xfrm>
        </p:spPr>
        <p:txBody>
          <a:bodyPr lIns="9000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18215"/>
            <a:ext cx="4083424" cy="586408"/>
          </a:xfrm>
        </p:spPr>
        <p:txBody>
          <a:bodyPr lIns="90000" tIns="0" rIns="0" bIns="0"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984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Text - White with Blue Diamond Graphic">
    <p:bg>
      <p:bgPr>
        <a:solidFill>
          <a:srgbClr val="007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1732396-F7FC-41FF-892D-4A264016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24442"/>
            <a:ext cx="4083424" cy="586408"/>
          </a:xfrm>
        </p:spPr>
        <p:txBody>
          <a:bodyPr lIns="90000" tIns="0" rIns="0" bIns="0"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6672F-8820-4533-AF46-9A1FBCAEA6F4}"/>
              </a:ext>
            </a:extLst>
          </p:cNvPr>
          <p:cNvSpPr/>
          <p:nvPr userDrawn="1"/>
        </p:nvSpPr>
        <p:spPr>
          <a:xfrm rot="18900000">
            <a:off x="7197020" y="1308973"/>
            <a:ext cx="3794078" cy="379407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2AF551-9667-489B-AC68-1ADA19A3E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3"/>
            <a:ext cx="4083424" cy="2864224"/>
          </a:xfrm>
        </p:spPr>
        <p:txBody>
          <a:bodyPr lIns="9000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764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 - White with Blue Diamo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1732396-F7FC-41FF-892D-4A264016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24442"/>
            <a:ext cx="4083424" cy="586408"/>
          </a:xfrm>
        </p:spPr>
        <p:txBody>
          <a:bodyPr lIns="90000" tIns="0" rIns="0" bIns="0" anchor="ctr" anchorCtr="0">
            <a:normAutofit/>
          </a:bodyPr>
          <a:lstStyle>
            <a:lvl1pPr marL="0" indent="0" algn="l">
              <a:buNone/>
              <a:defRPr sz="1600" b="1">
                <a:solidFill>
                  <a:srgbClr val="1A80D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6672F-8820-4533-AF46-9A1FBCAEA6F4}"/>
              </a:ext>
            </a:extLst>
          </p:cNvPr>
          <p:cNvSpPr/>
          <p:nvPr userDrawn="1"/>
        </p:nvSpPr>
        <p:spPr>
          <a:xfrm rot="18900000">
            <a:off x="7197020" y="1308973"/>
            <a:ext cx="3794078" cy="3794078"/>
          </a:xfrm>
          <a:prstGeom prst="rect">
            <a:avLst/>
          </a:prstGeom>
          <a:solidFill>
            <a:srgbClr val="66AB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2AF551-9667-489B-AC68-1ADA19A3E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3"/>
            <a:ext cx="4083424" cy="2864224"/>
          </a:xfrm>
        </p:spPr>
        <p:txBody>
          <a:bodyPr lIns="9000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rgbClr val="1A80D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AF61D492-39E1-46D3-ACFF-C730B4A4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6352"/>
            <a:ext cx="2356624" cy="365125"/>
          </a:xfrm>
        </p:spPr>
        <p:txBody>
          <a:bodyPr/>
          <a:lstStyle/>
          <a:p>
            <a:fld id="{1F122B8F-2A8E-C448-B186-9B0E58662513}" type="datetime4">
              <a:rPr lang="en-AU" smtClean="0"/>
              <a:pPr/>
              <a:t>12 July 2019</a:t>
            </a:fld>
            <a:endParaRPr lang="en-AU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88DEB26E-0822-4EEA-A1F9-47A46AA0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7669" y="6356352"/>
            <a:ext cx="366132" cy="365125"/>
          </a:xfrm>
        </p:spPr>
        <p:txBody>
          <a:bodyPr/>
          <a:lstStyle/>
          <a:p>
            <a:fld id="{C805FE72-5468-D048-AD70-2AB6DF21250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F8B5BC1-DEBB-4F2A-A44B-C0B1E073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2"/>
            <a:ext cx="7302190" cy="365125"/>
          </a:xfrm>
        </p:spPr>
        <p:txBody>
          <a:bodyPr/>
          <a:lstStyle/>
          <a:p>
            <a:r>
              <a:rPr lang="en-AU" dirty="0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92311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11FE-3646-7949-A9CB-73B5DC01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EC33-597F-1A48-907B-C9BBE9507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2544A-8BBF-DB4E-8F9D-C214A193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051-E7B5-DC48-A9F5-3D444E36AFF0}" type="datetime4">
              <a:rPr lang="en-AU" smtClean="0"/>
              <a:t>12 July 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6CD15-0F1E-8A43-9F1C-4C17D3D9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17FA9-8D36-5C4E-ACAE-3EB5A6B3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661EC-FC1C-A04F-887E-4952EA44D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2906"/>
            <a:ext cx="63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11FE-3646-7949-A9CB-73B5DC01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EC33-597F-1A48-907B-C9BBE9507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230400" indent="-228600">
              <a:buFont typeface="Arial" panose="020B0604020202020204" pitchFamily="34" charset="0"/>
              <a:buChar char="•"/>
              <a:defRPr/>
            </a:lvl2pPr>
            <a:lvl3pPr marL="684000">
              <a:defRPr/>
            </a:lvl3pPr>
            <a:lvl4pPr marL="1144800">
              <a:defRPr/>
            </a:lvl4pPr>
            <a:lvl5pPr marL="1598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2544A-8BBF-DB4E-8F9D-C214A193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6051-E7B5-DC48-A9F5-3D444E36AFF0}" type="datetime4">
              <a:rPr lang="en-AU" smtClean="0"/>
              <a:t>12 July 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6CD15-0F1E-8A43-9F1C-4C17D3D9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17FA9-8D36-5C4E-ACAE-3EB5A6B3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661EC-FC1C-A04F-887E-4952EA44D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2906"/>
            <a:ext cx="63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7CA2EE-AA9E-D844-B04A-B81534212A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3084E-8615-D04B-B9DB-5DEFE48E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050" y="2700232"/>
            <a:ext cx="4453338" cy="2191613"/>
          </a:xfrm>
        </p:spPr>
        <p:txBody>
          <a:bodyPr lIns="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E9821-F3DF-2F4A-99EB-BF67FA3EB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049" y="1056015"/>
            <a:ext cx="4453339" cy="1434355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8FA0F-AC86-D74D-A2E0-F778588DC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4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83E7-D263-F042-B090-35AFF621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B484-B2EC-024D-9306-EE796BE57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7EE76-F622-734A-BFFB-1C4C3EB0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BA33-9950-C543-B446-92D45761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613B-5B18-B74E-AA50-46B4ABD14775}" type="datetime4">
              <a:rPr lang="en-AU" smtClean="0"/>
              <a:t>12 July 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D05F2-4A03-4A41-A1F4-EE696B7F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1D3BC-1A30-5740-94A1-05579026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3B266-F4EA-4F45-97A0-211A92F55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2906"/>
            <a:ext cx="63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4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–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83E7-D263-F042-B090-35AFF621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B484-B2EC-024D-9306-EE796BE57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230400" indent="-228600">
              <a:buFont typeface="Arial" panose="020B0604020202020204" pitchFamily="34" charset="0"/>
              <a:buChar char="•"/>
              <a:defRPr/>
            </a:lvl2pPr>
            <a:lvl3pPr marL="684000">
              <a:defRPr/>
            </a:lvl3pPr>
            <a:lvl4pPr marL="1144800">
              <a:defRPr/>
            </a:lvl4pPr>
            <a:lvl5pPr marL="1598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7EE76-F622-734A-BFFB-1C4C3EB0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230400" indent="-228600">
              <a:buFont typeface="Arial" panose="020B0604020202020204" pitchFamily="34" charset="0"/>
              <a:buChar char="•"/>
              <a:defRPr/>
            </a:lvl2pPr>
            <a:lvl3pPr marL="684000">
              <a:defRPr/>
            </a:lvl3pPr>
            <a:lvl4pPr marL="1144800">
              <a:defRPr/>
            </a:lvl4pPr>
            <a:lvl5pPr marL="1598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BA33-9950-C543-B446-92D45761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613B-5B18-B74E-AA50-46B4ABD14775}" type="datetime4">
              <a:rPr lang="en-AU" smtClean="0"/>
              <a:t>12 July 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D05F2-4A03-4A41-A1F4-EE696B7F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1D3BC-1A30-5740-94A1-05579026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3B266-F4EA-4F45-97A0-211A92F55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2906"/>
            <a:ext cx="63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4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— Peo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>
            <a:extLst>
              <a:ext uri="{FF2B5EF4-FFF2-40B4-BE49-F238E27FC236}">
                <a16:creationId xmlns:a16="http://schemas.microsoft.com/office/drawing/2014/main" id="{4B1D61C7-8BF0-6742-A170-A14D7FAD5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1430" y="508715"/>
            <a:ext cx="5840569" cy="5840569"/>
          </a:xfrm>
          <a:prstGeom prst="rect">
            <a:avLst/>
          </a:prstGeom>
        </p:spPr>
      </p:pic>
      <p:pic>
        <p:nvPicPr>
          <p:cNvPr id="5" name="image mask">
            <a:extLst>
              <a:ext uri="{FF2B5EF4-FFF2-40B4-BE49-F238E27FC236}">
                <a16:creationId xmlns:a16="http://schemas.microsoft.com/office/drawing/2014/main" id="{6FF39A16-C024-B440-84C1-8FD6A4BA1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ct device">
            <a:extLst>
              <a:ext uri="{FF2B5EF4-FFF2-40B4-BE49-F238E27FC236}">
                <a16:creationId xmlns:a16="http://schemas.microsoft.com/office/drawing/2014/main" id="{B393E52A-5FD0-C249-A59F-075D0E2658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178" y="1122363"/>
            <a:ext cx="3865069" cy="298128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178" y="4534829"/>
            <a:ext cx="3865069" cy="120629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96C25-84E4-8F40-AD51-E9686C9298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574" y="631051"/>
            <a:ext cx="2162577" cy="4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8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– with subhead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83E7-D263-F042-B090-35AFF621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B484-B2EC-024D-9306-EE796BE57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230400" indent="-228600">
              <a:buFont typeface="Arial" panose="020B0604020202020204" pitchFamily="34" charset="0"/>
              <a:buChar char="•"/>
              <a:defRPr/>
            </a:lvl2pPr>
            <a:lvl3pPr marL="684000">
              <a:defRPr/>
            </a:lvl3pPr>
            <a:lvl4pPr marL="1144800">
              <a:defRPr/>
            </a:lvl4pPr>
            <a:lvl5pPr marL="15984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BA33-9950-C543-B446-92D45761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613B-5B18-B74E-AA50-46B4ABD14775}" type="datetime4">
              <a:rPr lang="en-AU" smtClean="0"/>
              <a:t>12 July 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D05F2-4A03-4A41-A1F4-EE696B7F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1D3BC-1A30-5740-94A1-05579026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3B266-F4EA-4F45-97A0-211A92F55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2906"/>
            <a:ext cx="635000" cy="1270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BEBD46-69E3-44B8-809C-C247335875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2" y="1823972"/>
            <a:ext cx="5181600" cy="4351338"/>
          </a:xfrm>
        </p:spPr>
        <p:txBody>
          <a:bodyPr/>
          <a:lstStyle>
            <a:lvl1pPr marL="0" indent="0" algn="ctr">
              <a:buNone/>
              <a:defRPr sz="3200" b="1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36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E042-BD61-3E4E-9CDD-A84EBECD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5D6B8-B9ED-8948-B4E3-28AD4C0A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C0C47-820B-BC49-9E8A-8709ACEBE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A413F-7564-F24A-B2B3-9F6BB9D4E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E3975-7FCC-B740-8BD5-83E4C390E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C2C5F-4633-934D-9060-B71EBA6D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FE3-4431-B24C-9C3D-8436566A1D59}" type="datetime4">
              <a:rPr lang="en-AU" smtClean="0"/>
              <a:t>12 July 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3AEA4-C83C-6244-9FF9-B826992D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CBF7-AA0B-8045-980F-423D966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C9D86-237A-F24F-B08E-E0E5345F1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2906"/>
            <a:ext cx="63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37CF-6736-E240-B624-DBBEE652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046EF-16EE-D045-9E0D-E750BC07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168F-6D7C-7649-B485-7B51657FE7DC}" type="datetime4">
              <a:rPr lang="en-AU" smtClean="0"/>
              <a:t>12 July 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D44CE-F353-9F43-B6AD-FF86B7C3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6C865-ACC2-8840-925B-70F1A773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5E229-6CB5-C046-9B8B-4C764310D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2906"/>
            <a:ext cx="63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71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2E2962-B17D-4F4A-8D67-287C2BBB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097-8045-AD4B-BE7A-7018C2022CB4}" type="datetime4">
              <a:rPr lang="en-AU" smtClean="0"/>
              <a:t>12 July 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00537-1779-B942-84EE-F92BC7B9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3208E-6FA7-E340-B87E-644A689E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16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844F-1FF1-E843-AEF5-6DFDA90C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AD430-11FC-C94A-AC85-6433E655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33EE1-659A-3A4B-94DF-A36BC351A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AB733-64E7-B445-820C-BC895A60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AE78-1325-D44E-9DBB-3ED2ACE08A48}" type="datetime4">
              <a:rPr lang="en-AU" smtClean="0"/>
              <a:t>12 July 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C8901-0FCD-F44A-B68D-FFDAB326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C421E-5754-DE4B-B0CF-5659BC0A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6DC29-83BD-CD41-99DB-9BE146B60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87400"/>
            <a:ext cx="63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86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942F-1151-7245-9A9F-DE39134B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45A59-A836-724B-AE5E-8D1D3CA36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144D9-A143-7044-9E84-6BB05CB6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AC4D-3FBC-0D43-AAE0-0C003D03BBFF}" type="datetime4">
              <a:rPr lang="en-AU" smtClean="0"/>
              <a:t>12 July 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A39E0-59C6-CB4D-975C-23C9FB1A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03D3F-C755-1C43-BF50-53EDFAF0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7985C-9C20-644F-B0A8-1E3F6751E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87400"/>
            <a:ext cx="635000" cy="1270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FCB626-3B8A-4687-98F6-4D08362AA1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996950"/>
            <a:ext cx="6089780" cy="478803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73707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C07C-710D-6D4C-B978-7BA195F8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74A07-8459-B747-BF88-7839FB315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144ED-C6C2-934B-9248-A5196244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10AA-D70F-A54B-A610-5EC80E4C33C9}" type="datetime4">
              <a:rPr lang="en-AU" smtClean="0"/>
              <a:t>12 July 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1901-E8FC-C84D-9F1E-01EBE11E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5617-9796-0B46-8857-5549585A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321AA-AE9F-E241-A3B2-21F6C853A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2906"/>
            <a:ext cx="63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3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188A0-4FE3-1244-9496-20F55645C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31AAA-89FA-A246-8A76-78E36F8A7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D90B9-4225-0349-9EC4-54723912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B406-DB8C-1343-9ED9-C667111FA994}" type="datetime4">
              <a:rPr lang="en-AU" smtClean="0"/>
              <a:t>12 July 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5E4EC-6279-FF4E-A769-43D0770B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78EC7-E248-2C41-95F6-093BAED0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935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— Gran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09F2A-ACE7-3245-B035-04D0AB7EB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178" y="1604076"/>
            <a:ext cx="3865069" cy="3653724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78AE0-63DD-8A4A-8156-0FC90D86B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574" y="631051"/>
            <a:ext cx="2162577" cy="459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E4B65-E954-F64E-B059-23811235E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6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— Gran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09F2A-ACE7-3245-B035-04D0AB7EB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07" y="4516159"/>
            <a:ext cx="3449427" cy="196142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4BA4F-D9AD-724B-94BF-3549658F7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573" y="3081134"/>
            <a:ext cx="3273587" cy="695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385436-B5CA-E443-A50F-72CC87ABF0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— Small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>
            <a:extLst>
              <a:ext uri="{FF2B5EF4-FFF2-40B4-BE49-F238E27FC236}">
                <a16:creationId xmlns:a16="http://schemas.microsoft.com/office/drawing/2014/main" id="{153803C8-4723-7649-BC78-501081E92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0822" y="1"/>
            <a:ext cx="5611178" cy="6349284"/>
          </a:xfrm>
          <a:prstGeom prst="rect">
            <a:avLst/>
          </a:prstGeom>
        </p:spPr>
      </p:pic>
      <p:pic>
        <p:nvPicPr>
          <p:cNvPr id="5" name="image mask">
            <a:extLst>
              <a:ext uri="{FF2B5EF4-FFF2-40B4-BE49-F238E27FC236}">
                <a16:creationId xmlns:a16="http://schemas.microsoft.com/office/drawing/2014/main" id="{6FF39A16-C024-B440-84C1-8FD6A4BA1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ct device">
            <a:extLst>
              <a:ext uri="{FF2B5EF4-FFF2-40B4-BE49-F238E27FC236}">
                <a16:creationId xmlns:a16="http://schemas.microsoft.com/office/drawing/2014/main" id="{B393E52A-5FD0-C249-A59F-075D0E2658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178" y="1122363"/>
            <a:ext cx="3865069" cy="298128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178" y="4534829"/>
            <a:ext cx="3865069" cy="120629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96C25-84E4-8F40-AD51-E9686C9298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574" y="631051"/>
            <a:ext cx="2162577" cy="4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9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—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>
            <a:extLst>
              <a:ext uri="{FF2B5EF4-FFF2-40B4-BE49-F238E27FC236}">
                <a16:creationId xmlns:a16="http://schemas.microsoft.com/office/drawing/2014/main" id="{7429CBFF-F3CD-9144-BCBB-0873025D6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327"/>
          <a:stretch/>
        </p:blipFill>
        <p:spPr>
          <a:xfrm>
            <a:off x="6617225" y="551543"/>
            <a:ext cx="5574776" cy="5777215"/>
          </a:xfrm>
          <a:prstGeom prst="rect">
            <a:avLst/>
          </a:prstGeom>
        </p:spPr>
      </p:pic>
      <p:pic>
        <p:nvPicPr>
          <p:cNvPr id="5" name="image mask">
            <a:extLst>
              <a:ext uri="{FF2B5EF4-FFF2-40B4-BE49-F238E27FC236}">
                <a16:creationId xmlns:a16="http://schemas.microsoft.com/office/drawing/2014/main" id="{6FF39A16-C024-B440-84C1-8FD6A4BA1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ct device">
            <a:extLst>
              <a:ext uri="{FF2B5EF4-FFF2-40B4-BE49-F238E27FC236}">
                <a16:creationId xmlns:a16="http://schemas.microsoft.com/office/drawing/2014/main" id="{B393E52A-5FD0-C249-A59F-075D0E2658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178" y="1122363"/>
            <a:ext cx="3865069" cy="298128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178" y="4534829"/>
            <a:ext cx="3865069" cy="120629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96C25-84E4-8F40-AD51-E9686C9298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574" y="631051"/>
            <a:ext cx="2162577" cy="4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— e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>
            <a:extLst>
              <a:ext uri="{FF2B5EF4-FFF2-40B4-BE49-F238E27FC236}">
                <a16:creationId xmlns:a16="http://schemas.microsoft.com/office/drawing/2014/main" id="{E6281B95-2117-DC42-B40B-FC44196CF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221"/>
          <a:stretch/>
        </p:blipFill>
        <p:spPr>
          <a:xfrm>
            <a:off x="5762171" y="558799"/>
            <a:ext cx="6429829" cy="5741007"/>
          </a:xfrm>
          <a:prstGeom prst="rect">
            <a:avLst/>
          </a:prstGeom>
        </p:spPr>
      </p:pic>
      <p:pic>
        <p:nvPicPr>
          <p:cNvPr id="5" name="image mask">
            <a:extLst>
              <a:ext uri="{FF2B5EF4-FFF2-40B4-BE49-F238E27FC236}">
                <a16:creationId xmlns:a16="http://schemas.microsoft.com/office/drawing/2014/main" id="{6FF39A16-C024-B440-84C1-8FD6A4BA1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ct device">
            <a:extLst>
              <a:ext uri="{FF2B5EF4-FFF2-40B4-BE49-F238E27FC236}">
                <a16:creationId xmlns:a16="http://schemas.microsoft.com/office/drawing/2014/main" id="{B393E52A-5FD0-C249-A59F-075D0E2658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178" y="1122363"/>
            <a:ext cx="3865069" cy="2981286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178" y="4534829"/>
            <a:ext cx="3865069" cy="120629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96C25-84E4-8F40-AD51-E9686C9298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574" y="631051"/>
            <a:ext cx="2162577" cy="4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ature Text — 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19815F-5924-C249-A024-2587295558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3"/>
            <a:ext cx="4083424" cy="2864224"/>
          </a:xfrm>
        </p:spPr>
        <p:txBody>
          <a:bodyPr lIns="9000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18215"/>
            <a:ext cx="4083424" cy="586408"/>
          </a:xfrm>
        </p:spPr>
        <p:txBody>
          <a:bodyPr lIns="90000" tIns="0" rIns="0" bIns="0"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D4F78-AF56-E14B-9F9D-7CAF25570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ature Text — Watch and 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19815F-5924-C249-A024-2587295558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3"/>
            <a:ext cx="4083424" cy="2864224"/>
          </a:xfrm>
        </p:spPr>
        <p:txBody>
          <a:bodyPr lIns="9000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18215"/>
            <a:ext cx="4083424" cy="586408"/>
          </a:xfrm>
        </p:spPr>
        <p:txBody>
          <a:bodyPr lIns="90000" tIns="0" rIns="0" bIns="0"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E143201D-BFB7-6F48-97BC-02B78ECC6C3C}"/>
              </a:ext>
            </a:extLst>
          </p:cNvPr>
          <p:cNvSpPr/>
          <p:nvPr userDrawn="1"/>
        </p:nvSpPr>
        <p:spPr>
          <a:xfrm>
            <a:off x="5507149" y="405161"/>
            <a:ext cx="6194198" cy="6047678"/>
          </a:xfrm>
          <a:prstGeom prst="diamond">
            <a:avLst/>
          </a:prstGeom>
          <a:solidFill>
            <a:srgbClr val="1A8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1959B-5EB4-8A4A-97A5-2F9303C39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1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ature Text —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>
            <a:extLst>
              <a:ext uri="{FF2B5EF4-FFF2-40B4-BE49-F238E27FC236}">
                <a16:creationId xmlns:a16="http://schemas.microsoft.com/office/drawing/2014/main" id="{B6FC1DC1-FF7E-3046-B316-19FDCB8EE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1430" y="508715"/>
            <a:ext cx="5840569" cy="5840569"/>
          </a:xfrm>
          <a:prstGeom prst="rect">
            <a:avLst/>
          </a:prstGeom>
        </p:spPr>
      </p:pic>
      <p:pic>
        <p:nvPicPr>
          <p:cNvPr id="6" name="image mask">
            <a:extLst>
              <a:ext uri="{FF2B5EF4-FFF2-40B4-BE49-F238E27FC236}">
                <a16:creationId xmlns:a16="http://schemas.microsoft.com/office/drawing/2014/main" id="{F29FB2B4-9390-B347-BE8E-93462E9B4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ct device">
            <a:extLst>
              <a:ext uri="{FF2B5EF4-FFF2-40B4-BE49-F238E27FC236}">
                <a16:creationId xmlns:a16="http://schemas.microsoft.com/office/drawing/2014/main" id="{B8BE74BA-857D-AC4C-B978-1051BBDC13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3"/>
            <a:ext cx="4083424" cy="2864224"/>
          </a:xfrm>
        </p:spPr>
        <p:txBody>
          <a:bodyPr lIns="9000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18215"/>
            <a:ext cx="4083424" cy="586408"/>
          </a:xfrm>
        </p:spPr>
        <p:txBody>
          <a:bodyPr lIns="90000" tIns="0" rIns="0" bIns="0"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338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ature Text — Small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0C9C6024-D081-4145-9251-FA6F4B940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0822" y="1"/>
            <a:ext cx="5611178" cy="6349284"/>
          </a:xfrm>
          <a:prstGeom prst="rect">
            <a:avLst/>
          </a:prstGeom>
        </p:spPr>
      </p:pic>
      <p:pic>
        <p:nvPicPr>
          <p:cNvPr id="6" name="image mask">
            <a:extLst>
              <a:ext uri="{FF2B5EF4-FFF2-40B4-BE49-F238E27FC236}">
                <a16:creationId xmlns:a16="http://schemas.microsoft.com/office/drawing/2014/main" id="{F29FB2B4-9390-B347-BE8E-93462E9B4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ct device">
            <a:extLst>
              <a:ext uri="{FF2B5EF4-FFF2-40B4-BE49-F238E27FC236}">
                <a16:creationId xmlns:a16="http://schemas.microsoft.com/office/drawing/2014/main" id="{B8BE74BA-857D-AC4C-B978-1051BBDC13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089" y="0"/>
            <a:ext cx="35615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D083B-9388-0847-974B-0432C3AFA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3"/>
            <a:ext cx="4083424" cy="2864224"/>
          </a:xfrm>
        </p:spPr>
        <p:txBody>
          <a:bodyPr lIns="9000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2942-A4C2-7843-B61E-84B1431A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18215"/>
            <a:ext cx="4083424" cy="586408"/>
          </a:xfrm>
        </p:spPr>
        <p:txBody>
          <a:bodyPr lIns="90000" tIns="0" rIns="0" bIns="0"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951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1A2F80-19F0-6643-8FAF-6A736B8FF582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88F3A-EA74-FB47-B79E-E932513C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A78C9-995F-3642-B02B-5E3A6C722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EE2E-68D7-2C42-A3E6-2827F38F6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235662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F122B8F-2A8E-C448-B186-9B0E58662513}" type="datetime4">
              <a:rPr lang="en-AU" smtClean="0"/>
              <a:pPr/>
              <a:t>12 July 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9618-C656-A043-B9C3-78EBD1CE1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0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here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DA146-B51C-7642-B36D-E1C4AC9CC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7668" y="6356350"/>
            <a:ext cx="36613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C805FE72-5468-D048-AD70-2AB6DF21250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9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76" r:id="rId3"/>
    <p:sldLayoutId id="2147483677" r:id="rId4"/>
    <p:sldLayoutId id="2147483678" r:id="rId5"/>
    <p:sldLayoutId id="2147483660" r:id="rId6"/>
    <p:sldLayoutId id="2147483666" r:id="rId7"/>
    <p:sldLayoutId id="2147483679" r:id="rId8"/>
    <p:sldLayoutId id="2147483662" r:id="rId9"/>
    <p:sldLayoutId id="2147483680" r:id="rId10"/>
    <p:sldLayoutId id="2147483681" r:id="rId11"/>
    <p:sldLayoutId id="2147483683" r:id="rId12"/>
    <p:sldLayoutId id="2147483686" r:id="rId13"/>
    <p:sldLayoutId id="2147483684" r:id="rId14"/>
    <p:sldLayoutId id="2147483650" r:id="rId15"/>
    <p:sldLayoutId id="2147483674" r:id="rId16"/>
    <p:sldLayoutId id="2147483651" r:id="rId17"/>
    <p:sldLayoutId id="2147483652" r:id="rId18"/>
    <p:sldLayoutId id="2147483670" r:id="rId19"/>
    <p:sldLayoutId id="2147483685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  <p:sldLayoutId id="2147483673" r:id="rId28"/>
    <p:sldLayoutId id="2147483675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accent2"/>
        </a:buClr>
        <a:buFont typeface="System Font Regular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accent2"/>
        </a:buClr>
        <a:buFont typeface="System Font Regular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accent2"/>
        </a:buClr>
        <a:buFont typeface="System Font Regular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accent2"/>
        </a:buClr>
        <a:buFont typeface="System Font Regular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C006-0E84-1748-B1FB-57A2323B26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Applications for registration as a liquidator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B2B8D-7DB4-6D4B-9DEA-40E4D7695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235" y="4534829"/>
            <a:ext cx="3865069" cy="120629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Kathleen Cuneo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b="0" dirty="0">
                <a:solidFill>
                  <a:schemeClr val="bg1"/>
                </a:solidFill>
              </a:rPr>
              <a:t>Special Counsel</a:t>
            </a:r>
            <a:br>
              <a:rPr lang="en-AU" b="0" dirty="0">
                <a:solidFill>
                  <a:schemeClr val="bg1"/>
                </a:solidFill>
              </a:rPr>
            </a:br>
            <a:r>
              <a:rPr lang="en-AU" b="0" dirty="0">
                <a:solidFill>
                  <a:schemeClr val="bg1"/>
                </a:solidFill>
              </a:rPr>
              <a:t>Chief Legal Office</a:t>
            </a:r>
          </a:p>
          <a:p>
            <a:endParaRPr lang="en-A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5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951B-3CFF-4B48-AA28-B5FFBF0B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94D8D-7775-5541-8101-43FCB2EAE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The application process </a:t>
            </a:r>
            <a:br>
              <a:rPr lang="en-AU" sz="2800" dirty="0"/>
            </a:br>
            <a:endParaRPr lang="en-AU" sz="2800" dirty="0"/>
          </a:p>
          <a:p>
            <a:r>
              <a:rPr lang="en-AU" sz="2800" dirty="0"/>
              <a:t>Key changes</a:t>
            </a:r>
            <a:br>
              <a:rPr lang="en-AU" sz="2800" dirty="0"/>
            </a:br>
            <a:endParaRPr lang="en-AU" sz="2800" dirty="0"/>
          </a:p>
          <a:p>
            <a:r>
              <a:rPr lang="en-AU" sz="2800" dirty="0"/>
              <a:t>Registration statistics</a:t>
            </a:r>
            <a:br>
              <a:rPr lang="en-AU" sz="2800" dirty="0"/>
            </a:br>
            <a:endParaRPr lang="en-AU" sz="2800" dirty="0"/>
          </a:p>
          <a:p>
            <a:r>
              <a:rPr lang="en-AU" sz="2800" dirty="0"/>
              <a:t>Key areas of focus for applicants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04816-CFBD-5C45-86AB-911DC6D5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54AFF-64D2-EB4D-B9B0-CD349FAF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Applications for registration as a liquidator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9321D-5A4C-194E-B611-D9DBA087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709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9C62-75C1-4945-96B9-ABB29143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6CD82-9000-46C0-A270-259672AF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Legal framework</a:t>
            </a:r>
            <a:r>
              <a:rPr lang="en-AU" dirty="0"/>
              <a:t>   </a:t>
            </a:r>
          </a:p>
          <a:p>
            <a:r>
              <a:rPr lang="en-AU" dirty="0"/>
              <a:t>Division 20 of Schedule 2 to the Corporations Act 2001</a:t>
            </a:r>
          </a:p>
          <a:p>
            <a:pPr lvl="1"/>
            <a:r>
              <a:rPr lang="en-AU" dirty="0"/>
              <a:t>applications made to ASIC in the ‘approved form’</a:t>
            </a:r>
          </a:p>
          <a:p>
            <a:pPr lvl="1"/>
            <a:r>
              <a:rPr lang="en-AU" dirty="0"/>
              <a:t>ASIC convenes a committee of three – ASIC, Minister’s delegate, ARITA nominee</a:t>
            </a:r>
          </a:p>
          <a:p>
            <a:pPr lvl="1"/>
            <a:r>
              <a:rPr lang="en-AU" dirty="0"/>
              <a:t>Committee </a:t>
            </a:r>
            <a:r>
              <a:rPr lang="en-AU" i="1" dirty="0"/>
              <a:t>must</a:t>
            </a:r>
            <a:r>
              <a:rPr lang="en-AU" dirty="0"/>
              <a:t> interview the applicant and </a:t>
            </a:r>
            <a:r>
              <a:rPr lang="en-AU" i="1" dirty="0"/>
              <a:t>may</a:t>
            </a:r>
            <a:r>
              <a:rPr lang="en-AU" dirty="0"/>
              <a:t> require the applicant to sit an exam</a:t>
            </a:r>
          </a:p>
          <a:p>
            <a:pPr lvl="1"/>
            <a:r>
              <a:rPr lang="en-AU" dirty="0"/>
              <a:t>Decision on registration within 45 days of the interview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5DA04-301B-4BCA-8BBD-FE4A2F7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ECF0E-875B-4982-872D-2C0D6608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Applications for registration as a liquidator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BD40C-2347-4F62-9C87-46F3CE9B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66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7117-15BA-4C96-829B-C2799678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E6E70-C2D0-4EA0-A299-1605D12C4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committee makes the registration decision</a:t>
            </a:r>
          </a:p>
          <a:p>
            <a:r>
              <a:rPr lang="en-AU" dirty="0"/>
              <a:t>The committee </a:t>
            </a:r>
            <a:r>
              <a:rPr lang="en-AU" i="1" dirty="0"/>
              <a:t>must </a:t>
            </a:r>
            <a:r>
              <a:rPr lang="en-AU" dirty="0"/>
              <a:t>decide an applicant should be registered if it is satisfied of specified things – see s 20-20(4) of Schedule 2, including </a:t>
            </a:r>
          </a:p>
          <a:p>
            <a:pPr lvl="1"/>
            <a:r>
              <a:rPr lang="en-AU" dirty="0"/>
              <a:t>the person has the qualifications, experience, knowledge and abilities prescribed</a:t>
            </a:r>
          </a:p>
          <a:p>
            <a:pPr lvl="1"/>
            <a:r>
              <a:rPr lang="en-AU" dirty="0"/>
              <a:t>See s 20-1(2) of the Insolvency Practice Rules (Corporations) 2016 </a:t>
            </a:r>
          </a:p>
          <a:p>
            <a:pPr lvl="1"/>
            <a:r>
              <a:rPr lang="en-AU" dirty="0"/>
              <a:t>4000 hours of </a:t>
            </a:r>
            <a:r>
              <a:rPr lang="en-AU" b="1" dirty="0"/>
              <a:t>relevant employment at a senior level </a:t>
            </a:r>
            <a:r>
              <a:rPr lang="en-AU" dirty="0"/>
              <a:t>in the previous 5 years</a:t>
            </a:r>
          </a:p>
          <a:p>
            <a:pPr lvl="1"/>
            <a:r>
              <a:rPr lang="en-AU" dirty="0"/>
              <a:t>relevant employment is defined – assisting a registered liquidator in performance of duties and exposure to bankruptcy processes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D2AE3-F869-4279-AD10-AB4E62EF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June 2019</a:t>
            </a:r>
          </a:p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3AA4-DF18-4E28-AC52-DB42B6D2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Applications for registration as a liquidator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634F3-C64F-4A2C-AB60-05A5A33B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36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0F54-04AE-4591-9C89-3A6AB925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Registration statistics: 1/3/17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6DA5-19FA-4F5B-A958-2DE518C9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AU" dirty="0"/>
          </a:p>
          <a:p>
            <a:r>
              <a:rPr lang="en-AU" dirty="0"/>
              <a:t>Number of applicants: </a:t>
            </a:r>
            <a:r>
              <a:rPr lang="en-AU" b="1" dirty="0"/>
              <a:t>29 </a:t>
            </a:r>
            <a:r>
              <a:rPr lang="en-AU" dirty="0"/>
              <a:t>					</a:t>
            </a:r>
          </a:p>
          <a:p>
            <a:r>
              <a:rPr lang="en-AU" dirty="0"/>
              <a:t>Not yet decided: </a:t>
            </a:r>
            <a:r>
              <a:rPr lang="en-AU" b="1" dirty="0"/>
              <a:t>2</a:t>
            </a:r>
          </a:p>
          <a:p>
            <a:r>
              <a:rPr lang="en-AU" dirty="0"/>
              <a:t>Number of applicants registered unconditionally: </a:t>
            </a:r>
            <a:r>
              <a:rPr lang="en-AU" b="1" dirty="0"/>
              <a:t>11</a:t>
            </a:r>
          </a:p>
          <a:p>
            <a:r>
              <a:rPr lang="en-AU" dirty="0"/>
              <a:t>Number of applicants registered conditionally*: </a:t>
            </a:r>
            <a:r>
              <a:rPr lang="en-AU" b="1" dirty="0"/>
              <a:t>9</a:t>
            </a:r>
          </a:p>
          <a:p>
            <a:r>
              <a:rPr lang="en-AU" dirty="0"/>
              <a:t>Number of applicants not registered: </a:t>
            </a:r>
            <a:r>
              <a:rPr lang="en-AU" b="1" dirty="0"/>
              <a:t>7</a:t>
            </a:r>
          </a:p>
          <a:p>
            <a:r>
              <a:rPr lang="en-AU" dirty="0"/>
              <a:t>Number of appeals: </a:t>
            </a:r>
            <a:r>
              <a:rPr lang="en-AU" b="1" dirty="0"/>
              <a:t>4 </a:t>
            </a:r>
            <a:r>
              <a:rPr lang="en-AU" dirty="0"/>
              <a:t>(1 successful, 2 withdrawn, 1 decision pending)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*a committee may register an applicant even if it is not satisfied of an applicant’s experience, if complying with conditions would make the applicant suitable to be registered.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A61C4-BBD2-4DCF-BEE0-6E6BEA80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June 2019</a:t>
            </a:r>
          </a:p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D62EE-6C95-4819-96A9-41572711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Applications for registration as a liquidator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C3AF-E8B6-49F2-8903-271185BE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31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3F74-8878-450F-B70B-63B0FE10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areas of focus for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13D49-B06F-4C05-818E-9FF3D8F0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r>
              <a:rPr lang="en-AU" dirty="0"/>
              <a:t>Prepare for the interview – it will be technical</a:t>
            </a:r>
          </a:p>
          <a:p>
            <a:r>
              <a:rPr lang="en-AU" dirty="0"/>
              <a:t>Relevant experience will be examined closely - what did </a:t>
            </a:r>
            <a:r>
              <a:rPr lang="en-AU" i="1" dirty="0"/>
              <a:t>you</a:t>
            </a:r>
            <a:r>
              <a:rPr lang="en-AU" dirty="0"/>
              <a:t> do?</a:t>
            </a:r>
          </a:p>
          <a:p>
            <a:r>
              <a:rPr lang="en-AU" dirty="0"/>
              <a:t>Approach to </a:t>
            </a:r>
            <a:r>
              <a:rPr lang="en-AU" i="1" dirty="0"/>
              <a:t>Bankruptcy Act 1966 </a:t>
            </a:r>
            <a:r>
              <a:rPr lang="en-AU" dirty="0"/>
              <a:t>processes </a:t>
            </a:r>
          </a:p>
          <a:p>
            <a:r>
              <a:rPr lang="en-AU" dirty="0"/>
              <a:t>Carefully compile your application - fully address each eligibility criteria </a:t>
            </a:r>
          </a:p>
          <a:p>
            <a:r>
              <a:rPr lang="en-AU" dirty="0"/>
              <a:t>Use ASIC resources at www.asic.gov.au:</a:t>
            </a:r>
          </a:p>
          <a:p>
            <a:pPr lvl="1"/>
            <a:r>
              <a:rPr lang="en-AU" dirty="0"/>
              <a:t>RG 258, Guide to practice capacities, registration checklist, senior level employment, guide for referees</a:t>
            </a:r>
          </a:p>
          <a:p>
            <a:r>
              <a:rPr lang="en-AU" dirty="0"/>
              <a:t>Evidence of insurance – post committee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39D3-A796-44BE-9CE9-43D94715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June 2019</a:t>
            </a:r>
          </a:p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FD73-0335-4B0E-8CB5-0E65F282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Applications for registration as a liquidator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5F647-03C9-46D3-9C2A-8D3CEBF8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FE72-5468-D048-AD70-2AB6DF21250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188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33F07A4-0E22-7B42-9369-E53C804D8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 dirty="0"/>
              <a:t>Kathleen Cuneo</a:t>
            </a:r>
            <a:br>
              <a:rPr lang="en-AU" dirty="0"/>
            </a:br>
            <a:r>
              <a:rPr lang="en-AU" dirty="0"/>
              <a:t>Special Counsel</a:t>
            </a:r>
            <a:br>
              <a:rPr lang="en-AU" dirty="0"/>
            </a:br>
            <a:r>
              <a:rPr lang="en-AU" dirty="0"/>
              <a:t>Chief Legal Office</a:t>
            </a:r>
            <a:br>
              <a:rPr lang="en-AU" dirty="0"/>
            </a:br>
            <a:r>
              <a:rPr lang="en-AU" dirty="0"/>
              <a:t>Kathleen.cuneo@asic.gov.au</a:t>
            </a:r>
          </a:p>
          <a:p>
            <a:r>
              <a:rPr lang="en-AU" sz="2000" b="1" dirty="0" err="1"/>
              <a:t>asic.gov.au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82186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IC v2">
      <a:dk1>
        <a:srgbClr val="243645"/>
      </a:dk1>
      <a:lt1>
        <a:srgbClr val="FFFFFF"/>
      </a:lt1>
      <a:dk2>
        <a:srgbClr val="243645"/>
      </a:dk2>
      <a:lt2>
        <a:srgbClr val="D0CCBD"/>
      </a:lt2>
      <a:accent1>
        <a:srgbClr val="243645"/>
      </a:accent1>
      <a:accent2>
        <a:srgbClr val="0070CE"/>
      </a:accent2>
      <a:accent3>
        <a:srgbClr val="3AB2E5"/>
      </a:accent3>
      <a:accent4>
        <a:srgbClr val="83DADE"/>
      </a:accent4>
      <a:accent5>
        <a:srgbClr val="CFCCBD"/>
      </a:accent5>
      <a:accent6>
        <a:srgbClr val="1D242B"/>
      </a:accent6>
      <a:hlink>
        <a:srgbClr val="0071CE"/>
      </a:hlink>
      <a:folHlink>
        <a:srgbClr val="0071C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C Powerpoint Template BLUE_LB.potx" id="{2B7A2955-33F8-49F3-ACA4-218F73D535D5}" vid="{DEEFCDF2-6214-4DE1-BB5E-6CBC305A68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C Document" ma:contentTypeID="0x010100B5F685A1365F544391EF8C813B164F3A00F75CC6442EBDD44E9351D1CF54AC235A" ma:contentTypeVersion="25" ma:contentTypeDescription="" ma:contentTypeScope="" ma:versionID="37a7f8ae9f0470df4eb7d6bc7e6c1522">
  <xsd:schema xmlns:xsd="http://www.w3.org/2001/XMLSchema" xmlns:xs="http://www.w3.org/2001/XMLSchema" xmlns:p="http://schemas.microsoft.com/office/2006/metadata/properties" xmlns:ns2="da7a9ac0-bc47-4684-84e6-3a8e9ac80c12" xmlns:ns3="018db3b4-4b86-4935-97d9-dd8d146c4431" xmlns:ns5="http://schemas.microsoft.com/sharepoint/v4" xmlns:ns6="17f478ab-373e-4295-9ff0-9b833ad01319" targetNamespace="http://schemas.microsoft.com/office/2006/metadata/properties" ma:root="true" ma:fieldsID="37c606b651f8dc6913d242f3120fae07" ns2:_="" ns3:_="" ns5:_="" ns6:_="">
    <xsd:import namespace="da7a9ac0-bc47-4684-84e6-3a8e9ac80c12"/>
    <xsd:import namespace="018db3b4-4b86-4935-97d9-dd8d146c4431"/>
    <xsd:import namespace="http://schemas.microsoft.com/sharepoint/v4"/>
    <xsd:import namespace="17f478ab-373e-4295-9ff0-9b833ad01319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ObjectiveID" minOccurs="0"/>
                <xsd:element ref="ns2:SenateOrder12" minOccurs="0"/>
                <xsd:element ref="ns2:SignificantFlag" minOccurs="0"/>
                <xsd:element ref="ns2:SignificantReason" minOccurs="0"/>
                <xsd:element ref="ns3:TaxCatchAll" minOccurs="0"/>
                <xsd:element ref="ns3:TaxCatchAllLabel" minOccurs="0"/>
                <xsd:element ref="ns2:ded95d7ab059406991d558011d18c177" minOccurs="0"/>
                <xsd:element ref="ns3:p6957dccc49245c3bbe5b6b81d801714" minOccurs="0"/>
                <xsd:element ref="ns5:IconOverlay" minOccurs="0"/>
                <xsd:element ref="ns2:NotesLinks" minOccurs="0"/>
                <xsd:element ref="ns6:Reviewers" minOccurs="0"/>
                <xsd:element ref="ns6:Approv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a9ac0-bc47-4684-84e6-3a8e9ac80c12" elementFormDefault="qualified">
    <xsd:import namespace="http://schemas.microsoft.com/office/2006/documentManagement/types"/>
    <xsd:import namespace="http://schemas.microsoft.com/office/infopath/2007/PartnerControls"/>
    <xsd:element name="RecordNumber" ma:index="1" nillable="true" ma:displayName="Document ID" ma:hidden="true" ma:internalName="RecordNumber">
      <xsd:simpleType>
        <xsd:restriction base="dms:Text">
          <xsd:maxLength value="255"/>
        </xsd:restriction>
      </xsd:simpleType>
    </xsd:element>
    <xsd:element name="ObjectiveID" ma:index="3" nillable="true" ma:displayName="Objective ID" ma:hidden="true" ma:internalName="ObjectiveID">
      <xsd:simpleType>
        <xsd:restriction base="dms:Text">
          <xsd:maxLength value="255"/>
        </xsd:restriction>
      </xsd:simpleType>
    </xsd:element>
    <xsd:element name="SenateOrder12" ma:index="4" nillable="true" ma:displayName="Senate Order #12" ma:default="0" ma:hidden="true" ma:internalName="SenateOrder12">
      <xsd:simpleType>
        <xsd:restriction base="dms:Boolean"/>
      </xsd:simpleType>
    </xsd:element>
    <xsd:element name="SignificantFlag" ma:index="5" nillable="true" ma:displayName="Significant Flag" ma:default="0" ma:hidden="true" ma:internalName="SignificantFlag">
      <xsd:simpleType>
        <xsd:restriction base="dms:Boolean"/>
      </xsd:simpleType>
    </xsd:element>
    <xsd:element name="SignificantReason" ma:index="6" nillable="true" ma:displayName="Significant Reason" ma:hidden="true" ma:internalName="SignificantReason">
      <xsd:simpleType>
        <xsd:restriction base="dms:Text">
          <xsd:maxLength value="255"/>
        </xsd:restriction>
      </xsd:simpleType>
    </xsd:element>
    <xsd:element name="ded95d7ab059406991d558011d18c177" ma:index="15" nillable="true" ma:displayName="SecurityClassification_0" ma:hidden="true" ma:internalName="ded95d7ab059406991d558011d18c177" ma:readOnly="false">
      <xsd:simpleType>
        <xsd:restriction base="dms:Note"/>
      </xsd:simpleType>
    </xsd:element>
    <xsd:element name="NotesLinks" ma:index="20" nillable="true" ma:displayName="Notes &amp; Links" ma:description="Use this field to enter relevant document/site hyperlinks and/or notes." ma:internalName="NotesLink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db3b4-4b86-4935-97d9-dd8d146c4431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0bf6c9fb-12d3-4caf-addf-732a555a45e3}" ma:internalName="TaxCatchAll" ma:showField="CatchAllData" ma:web="018db3b4-4b86-4935-97d9-dd8d146c44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0bf6c9fb-12d3-4caf-addf-732a555a45e3}" ma:internalName="TaxCatchAllLabel" ma:readOnly="true" ma:showField="CatchAllDataLabel" ma:web="018db3b4-4b86-4935-97d9-dd8d146c44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6957dccc49245c3bbe5b6b81d801714" ma:index="17" ma:taxonomy="true" ma:internalName="p6957dccc49245c3bbe5b6b81d801714" ma:taxonomyFieldName="SecurityClassification" ma:displayName="Security Classification" ma:default="7;#Sensitive|19fd2cb8-3e97-4464-ae71-8c2c2095d028" ma:fieldId="{96957dcc-c492-45c3-bbe5-b6b81d801714}" ma:sspId="b38671ba-7d76-46f8-b8a5-5fc3a7d6229d" ma:termSetId="1d2f2699-c9ac-44b7-aa84-d64945e6f0b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478ab-373e-4295-9ff0-9b833ad01319" elementFormDefault="qualified">
    <xsd:import namespace="http://schemas.microsoft.com/office/2006/documentManagement/types"/>
    <xsd:import namespace="http://schemas.microsoft.com/office/infopath/2007/PartnerControls"/>
    <xsd:element name="Reviewers" ma:index="21" nillable="true" ma:displayName="Reviewers" ma:list="UserInfo" ma:SharePointGroup="0" ma:internalName="Review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22" nillable="true" ma:displayName="Approvers" ma:list="UserInfo" ma:SharePointGroup="0" ma:internalName="Approv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Number xmlns="da7a9ac0-bc47-4684-84e6-3a8e9ac80c12" xsi:nil="true"/>
    <ObjectiveID xmlns="da7a9ac0-bc47-4684-84e6-3a8e9ac80c12" xsi:nil="true"/>
    <TaxCatchAll xmlns="018db3b4-4b86-4935-97d9-dd8d146c4431">
      <Value>7</Value>
    </TaxCatchAll>
    <IconOverlay xmlns="http://schemas.microsoft.com/sharepoint/v4" xsi:nil="true"/>
    <SignificantFlag xmlns="da7a9ac0-bc47-4684-84e6-3a8e9ac80c12">false</SignificantFlag>
    <SenateOrder12 xmlns="da7a9ac0-bc47-4684-84e6-3a8e9ac80c12">false</SenateOrder12>
    <ded95d7ab059406991d558011d18c177 xmlns="da7a9ac0-bc47-4684-84e6-3a8e9ac80c12" xsi:nil="true"/>
    <Approvers xmlns="17f478ab-373e-4295-9ff0-9b833ad01319">
      <UserInfo>
        <DisplayName/>
        <AccountId xsi:nil="true"/>
        <AccountType/>
      </UserInfo>
    </Approvers>
    <Reviewers xmlns="17f478ab-373e-4295-9ff0-9b833ad01319">
      <UserInfo>
        <DisplayName/>
        <AccountId xsi:nil="true"/>
        <AccountType/>
      </UserInfo>
    </Reviewers>
    <SignificantReason xmlns="da7a9ac0-bc47-4684-84e6-3a8e9ac80c12" xsi:nil="true"/>
    <p6957dccc49245c3bbe5b6b81d801714 xmlns="018db3b4-4b86-4935-97d9-dd8d146c44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Sensitive</TermName>
          <TermId xmlns="http://schemas.microsoft.com/office/infopath/2007/PartnerControls">19fd2cb8-3e97-4464-ae71-8c2c2095d028</TermId>
        </TermInfo>
      </Terms>
    </p6957dccc49245c3bbe5b6b81d801714>
    <NotesLinks xmlns="da7a9ac0-bc47-4684-84e6-3a8e9ac80c12" xsi:nil="true"/>
  </documentManagement>
</p:properties>
</file>

<file path=customXml/itemProps1.xml><?xml version="1.0" encoding="utf-8"?>
<ds:datastoreItem xmlns:ds="http://schemas.openxmlformats.org/officeDocument/2006/customXml" ds:itemID="{397253B1-FFE7-4784-A210-B53563FB1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a9ac0-bc47-4684-84e6-3a8e9ac80c12"/>
    <ds:schemaRef ds:uri="018db3b4-4b86-4935-97d9-dd8d146c4431"/>
    <ds:schemaRef ds:uri="http://schemas.microsoft.com/sharepoint/v4"/>
    <ds:schemaRef ds:uri="17f478ab-373e-4295-9ff0-9b833ad01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617559-FF88-457E-B7ED-AD573777B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0490BE-6445-4620-8F9F-9106FF2E0D54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7f478ab-373e-4295-9ff0-9b833ad01319"/>
    <ds:schemaRef ds:uri="http://schemas.microsoft.com/sharepoint/v4"/>
    <ds:schemaRef ds:uri="http://purl.org/dc/elements/1.1/"/>
    <ds:schemaRef ds:uri="018db3b4-4b86-4935-97d9-dd8d146c4431"/>
    <ds:schemaRef ds:uri="da7a9ac0-bc47-4684-84e6-3a8e9ac80c1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ASIC standard blue option 2018</Template>
  <TotalTime>167</TotalTime>
  <Words>302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System Font Regular</vt:lpstr>
      <vt:lpstr>Office Theme</vt:lpstr>
      <vt:lpstr>Applications for registration as a liquidator</vt:lpstr>
      <vt:lpstr>Overview</vt:lpstr>
      <vt:lpstr>The application process</vt:lpstr>
      <vt:lpstr>Key changes</vt:lpstr>
      <vt:lpstr>Registration statistics: 1/3/17 to date</vt:lpstr>
      <vt:lpstr>Key areas of focus for applicants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over multiple lines</dc:title>
  <dc:creator>Kathleen Cuneo</dc:creator>
  <cp:lastModifiedBy>Anthony Warner</cp:lastModifiedBy>
  <cp:revision>7</cp:revision>
  <cp:lastPrinted>2018-07-23T06:59:04Z</cp:lastPrinted>
  <dcterms:created xsi:type="dcterms:W3CDTF">2019-06-24T03:20:42Z</dcterms:created>
  <dcterms:modified xsi:type="dcterms:W3CDTF">2019-07-12T00:54:56Z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0x010100B5F685A1365F544391EF8C813B164F3A00F75CC6442EBDD44E9351D1CF54AC235A</vt:lpwstr>
  </property>
  <property fmtid="{D5CDD505-2E9C-101B-9397-08002B2CF9AE}" pid="3" name="SecurityClassification">
    <vt:lpwstr>7;#Sensitive|19fd2cb8-3e97-4464-ae71-8c2c2095d028</vt:lpwstr>
  </property>
  <property fmtid="{D5CDD505-2E9C-101B-9397-08002B2CF9AE}" pid="4" name="RecordPoint_WorkflowType">
    <vt:lpwstr>ActiveSubmitStub</vt:lpwstr>
  </property>
  <property fmtid="{D5CDD505-2E9C-101B-9397-08002B2CF9AE}" pid="5" name="RecordPoint_ActiveItemListId">
    <vt:lpwstr>{70315112-bd36-4541-a168-b3e351257fb6}</vt:lpwstr>
  </property>
  <property fmtid="{D5CDD505-2E9C-101B-9397-08002B2CF9AE}" pid="6" name="RecordPoint_ActiveItemUniqueId">
    <vt:lpwstr>{97e5ba46-cfb9-4a3b-bb96-8745f60400e2}</vt:lpwstr>
  </property>
  <property fmtid="{D5CDD505-2E9C-101B-9397-08002B2CF9AE}" pid="7" name="RecordPoint_ActiveItemWebId">
    <vt:lpwstr>{018db3b4-4b86-4935-97d9-dd8d146c4431}</vt:lpwstr>
  </property>
  <property fmtid="{D5CDD505-2E9C-101B-9397-08002B2CF9AE}" pid="8" name="RecordPoint_ActiveItemSiteId">
    <vt:lpwstr>{0adf1d1b-ac4e-46aa-8f42-4e7304310f3d}</vt:lpwstr>
  </property>
</Properties>
</file>